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82" r:id="rId3"/>
    <p:sldId id="272" r:id="rId4"/>
    <p:sldId id="273" r:id="rId5"/>
    <p:sldId id="280" r:id="rId6"/>
    <p:sldId id="281" r:id="rId7"/>
    <p:sldId id="274" r:id="rId8"/>
    <p:sldId id="257" r:id="rId9"/>
    <p:sldId id="258" r:id="rId10"/>
    <p:sldId id="269" r:id="rId11"/>
    <p:sldId id="275" r:id="rId12"/>
    <p:sldId id="276" r:id="rId13"/>
    <p:sldId id="277" r:id="rId14"/>
    <p:sldId id="278" r:id="rId15"/>
    <p:sldId id="259" r:id="rId16"/>
    <p:sldId id="261" r:id="rId17"/>
    <p:sldId id="266" r:id="rId18"/>
    <p:sldId id="265" r:id="rId19"/>
    <p:sldId id="268" r:id="rId20"/>
    <p:sldId id="27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680EA03-9BE0-46C7-8971-A7756C34F218}" type="datetimeFigureOut">
              <a:rPr lang="en-US" smtClean="0"/>
              <a:t>5/6/2015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6DC496-D9A6-4E22-96F0-E7887BDEF051}" type="slidenum">
              <a:rPr lang="en-US" smtClean="0"/>
              <a:t>‹#›</a:t>
            </a:fld>
            <a:endParaRPr lang="en-US"/>
          </a:p>
        </p:txBody>
      </p:sp>
    </p:spTree>
    <p:extLst>
      <p:ext uri="{BB962C8B-B14F-4D97-AF65-F5344CB8AC3E}">
        <p14:creationId xmlns:p14="http://schemas.microsoft.com/office/powerpoint/2010/main" val="42712099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390787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262501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193454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238356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313634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160489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352441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98352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36624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256133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396E0-1AF9-4853-8ADC-B1004281D2D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BA761F-C2CF-491F-8A60-610ED1DE6EE4}" type="slidenum">
              <a:rPr lang="en-US" smtClean="0"/>
              <a:t>‹#›</a:t>
            </a:fld>
            <a:endParaRPr lang="en-US" dirty="0"/>
          </a:p>
        </p:txBody>
      </p:sp>
    </p:spTree>
    <p:extLst>
      <p:ext uri="{BB962C8B-B14F-4D97-AF65-F5344CB8AC3E}">
        <p14:creationId xmlns:p14="http://schemas.microsoft.com/office/powerpoint/2010/main" val="282579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396E0-1AF9-4853-8ADC-B1004281D2DF}" type="datetimeFigureOut">
              <a:rPr lang="en-US" smtClean="0"/>
              <a:t>5/6/2015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A761F-C2CF-491F-8A60-610ED1DE6EE4}" type="slidenum">
              <a:rPr lang="en-US" smtClean="0"/>
              <a:t>‹#›</a:t>
            </a:fld>
            <a:endParaRPr lang="en-US" dirty="0"/>
          </a:p>
        </p:txBody>
      </p:sp>
    </p:spTree>
    <p:extLst>
      <p:ext uri="{BB962C8B-B14F-4D97-AF65-F5344CB8AC3E}">
        <p14:creationId xmlns:p14="http://schemas.microsoft.com/office/powerpoint/2010/main" val="3267523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90599"/>
          </a:xfrm>
        </p:spPr>
        <p:txBody>
          <a:bodyPr/>
          <a:lstStyle/>
          <a:p>
            <a:r>
              <a:rPr lang="en-US" dirty="0" smtClean="0"/>
              <a:t>ACT 168 UPDATE </a:t>
            </a:r>
            <a:endParaRPr lang="en-US" dirty="0"/>
          </a:p>
        </p:txBody>
      </p:sp>
      <p:sp>
        <p:nvSpPr>
          <p:cNvPr id="3" name="Subtitle 2"/>
          <p:cNvSpPr>
            <a:spLocks noGrp="1"/>
          </p:cNvSpPr>
          <p:nvPr>
            <p:ph type="subTitle" idx="1"/>
          </p:nvPr>
        </p:nvSpPr>
        <p:spPr>
          <a:xfrm>
            <a:off x="1371600" y="1600200"/>
            <a:ext cx="6400800" cy="4038600"/>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0832" y="1683945"/>
            <a:ext cx="6629400" cy="4099560"/>
          </a:xfrm>
          <a:prstGeom prst="rect">
            <a:avLst/>
          </a:prstGeom>
        </p:spPr>
      </p:pic>
    </p:spTree>
    <p:extLst>
      <p:ext uri="{BB962C8B-B14F-4D97-AF65-F5344CB8AC3E}">
        <p14:creationId xmlns:p14="http://schemas.microsoft.com/office/powerpoint/2010/main" val="3635631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Substitutes </a:t>
            </a:r>
            <a:endParaRPr lang="en-US" dirty="0"/>
          </a:p>
        </p:txBody>
      </p:sp>
      <p:sp>
        <p:nvSpPr>
          <p:cNvPr id="3" name="Content Placeholder 2"/>
          <p:cNvSpPr>
            <a:spLocks noGrp="1"/>
          </p:cNvSpPr>
          <p:nvPr>
            <p:ph idx="1"/>
          </p:nvPr>
        </p:nvSpPr>
        <p:spPr/>
        <p:txBody>
          <a:bodyPr>
            <a:normAutofit/>
          </a:bodyPr>
          <a:lstStyle/>
          <a:p>
            <a:r>
              <a:rPr lang="en-US" dirty="0" smtClean="0"/>
              <a:t>Review required prior to initial hiring or placement on approved list</a:t>
            </a:r>
          </a:p>
          <a:p>
            <a:r>
              <a:rPr lang="en-US" dirty="0" smtClean="0"/>
              <a:t>Remains valid as long as substitute remains employed or on the approved list  </a:t>
            </a:r>
          </a:p>
          <a:p>
            <a:r>
              <a:rPr lang="en-US" dirty="0" smtClean="0"/>
              <a:t>A separate review is required for each school entity utilizing the substitute unless the substitute is employed by a substitute staffing service    </a:t>
            </a:r>
            <a:endParaRPr lang="en-US" dirty="0"/>
          </a:p>
        </p:txBody>
      </p:sp>
    </p:spTree>
    <p:extLst>
      <p:ext uri="{BB962C8B-B14F-4D97-AF65-F5344CB8AC3E}">
        <p14:creationId xmlns:p14="http://schemas.microsoft.com/office/powerpoint/2010/main" val="1259572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Applicants Must Do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List </a:t>
            </a:r>
            <a:r>
              <a:rPr lang="en-US" b="1" dirty="0" smtClean="0"/>
              <a:t>ALL</a:t>
            </a:r>
            <a:r>
              <a:rPr lang="en-US" dirty="0" smtClean="0"/>
              <a:t> current employers (includes non-school entities/positions with no direct contact) </a:t>
            </a:r>
          </a:p>
          <a:p>
            <a:r>
              <a:rPr lang="en-US" dirty="0" smtClean="0"/>
              <a:t>List</a:t>
            </a:r>
            <a:r>
              <a:rPr lang="en-US" b="1" dirty="0" smtClean="0"/>
              <a:t> ALL</a:t>
            </a:r>
            <a:r>
              <a:rPr lang="en-US" dirty="0" smtClean="0"/>
              <a:t> former employers that were school entities</a:t>
            </a:r>
          </a:p>
          <a:p>
            <a:r>
              <a:rPr lang="en-US" dirty="0" smtClean="0"/>
              <a:t>List </a:t>
            </a:r>
            <a:r>
              <a:rPr lang="en-US" b="1" dirty="0" smtClean="0"/>
              <a:t>ALL</a:t>
            </a:r>
            <a:r>
              <a:rPr lang="en-US" dirty="0" smtClean="0"/>
              <a:t> former employers where applicant had direct contact with children</a:t>
            </a:r>
          </a:p>
          <a:p>
            <a:pPr marL="0" indent="0">
              <a:buNone/>
            </a:pPr>
            <a:r>
              <a:rPr lang="en-US" dirty="0"/>
              <a:t>	</a:t>
            </a:r>
            <a:r>
              <a:rPr lang="en-US" dirty="0" smtClean="0"/>
              <a:t>-No time limit on how far back applicant must go </a:t>
            </a:r>
          </a:p>
          <a:p>
            <a:pPr marL="0" indent="0">
              <a:buNone/>
            </a:pPr>
            <a:r>
              <a:rPr lang="en-US" dirty="0" smtClean="0"/>
              <a:t>	-Includes out-of-state employers </a:t>
            </a:r>
          </a:p>
          <a:p>
            <a:pPr marL="0" indent="0">
              <a:buNone/>
            </a:pPr>
            <a:r>
              <a:rPr lang="en-US" dirty="0" smtClean="0"/>
              <a:t>	-Positions held as volunteer not included  </a:t>
            </a:r>
          </a:p>
          <a:p>
            <a:r>
              <a:rPr lang="en-US" dirty="0" smtClean="0"/>
              <a:t>Provide statement regarding Abuse and Sexual Misconduct </a:t>
            </a:r>
            <a:r>
              <a:rPr lang="en-US" dirty="0"/>
              <a:t>	</a:t>
            </a:r>
            <a:endParaRPr lang="en-US" dirty="0" smtClean="0"/>
          </a:p>
          <a:p>
            <a:pPr marL="0" indent="0">
              <a:buNone/>
            </a:pPr>
            <a:r>
              <a:rPr lang="en-US" dirty="0"/>
              <a:t>	</a:t>
            </a:r>
            <a:r>
              <a:rPr lang="en-US" dirty="0" smtClean="0"/>
              <a:t>-Statement required even if no current or former employers   </a:t>
            </a:r>
          </a:p>
          <a:p>
            <a:pPr marL="0" indent="0">
              <a:buNone/>
            </a:pPr>
            <a:r>
              <a:rPr lang="en-US" dirty="0"/>
              <a:t>	</a:t>
            </a:r>
            <a:r>
              <a:rPr lang="en-US" dirty="0" smtClean="0"/>
              <a:t>-Applicants not required to disclose “false” allegations </a:t>
            </a:r>
          </a:p>
          <a:p>
            <a:r>
              <a:rPr lang="en-US" dirty="0" smtClean="0"/>
              <a:t>Provide written authorization and release from liability for disclosure of information and documents by current and former employers </a:t>
            </a:r>
          </a:p>
        </p:txBody>
      </p:sp>
    </p:spTree>
    <p:extLst>
      <p:ext uri="{BB962C8B-B14F-4D97-AF65-F5344CB8AC3E}">
        <p14:creationId xmlns:p14="http://schemas.microsoft.com/office/powerpoint/2010/main" val="306437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Employers Must Do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Confirm applicant’s statements with current and former employers </a:t>
            </a:r>
          </a:p>
          <a:p>
            <a:r>
              <a:rPr lang="en-US" dirty="0" smtClean="0"/>
              <a:t>Check certification and discipline status of applicant  </a:t>
            </a:r>
          </a:p>
          <a:p>
            <a:r>
              <a:rPr lang="en-US" dirty="0" smtClean="0"/>
              <a:t>Inquire with PDE regarding pending criminal charges (for applicants who hold a certificate and/or who have a PPID only) </a:t>
            </a:r>
          </a:p>
          <a:p>
            <a:r>
              <a:rPr lang="en-US" dirty="0" smtClean="0"/>
              <a:t>Follow-up after affirmative responses if still considering applicant for employment </a:t>
            </a:r>
          </a:p>
          <a:p>
            <a:r>
              <a:rPr lang="en-US" dirty="0" smtClean="0"/>
              <a:t>Inform school entity of any affirmative responses prior to assignment and provide records related to employees upon request by school entity (for independent contractors)  </a:t>
            </a:r>
          </a:p>
          <a:p>
            <a:r>
              <a:rPr lang="en-US" dirty="0" smtClean="0"/>
              <a:t>Disclose information requested by other prospective employing school entities and contractors </a:t>
            </a:r>
          </a:p>
          <a:p>
            <a:r>
              <a:rPr lang="en-US" dirty="0" smtClean="0"/>
              <a:t>Comply with mandatory reporting obligations in CPSL and Educator Discipline Act (even if not considering applicant</a:t>
            </a:r>
            <a:r>
              <a:rPr lang="en-US" dirty="0"/>
              <a:t> </a:t>
            </a:r>
            <a:r>
              <a:rPr lang="en-US" dirty="0" smtClean="0"/>
              <a:t>for employment) </a:t>
            </a:r>
          </a:p>
          <a:p>
            <a:r>
              <a:rPr lang="en-US" dirty="0" smtClean="0"/>
              <a:t>Maintain records  </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89598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Employers May Do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Conduct further investigations or require additional information or authorizations from applicants </a:t>
            </a:r>
          </a:p>
          <a:p>
            <a:r>
              <a:rPr lang="en-US" dirty="0" smtClean="0"/>
              <a:t>Disclose more information than required by Act 168</a:t>
            </a:r>
          </a:p>
          <a:p>
            <a:r>
              <a:rPr lang="en-US" dirty="0" smtClean="0"/>
              <a:t>Use information obtained to evaluate fitness to be hired or for continued employment </a:t>
            </a:r>
          </a:p>
          <a:p>
            <a:r>
              <a:rPr lang="en-US" dirty="0" smtClean="0"/>
              <a:t>Report information to PDE, a state licensing agency, law enforcement agency, child protective services agency or another school entity or prospective employer </a:t>
            </a:r>
          </a:p>
          <a:p>
            <a:pPr marL="0" indent="0">
              <a:buNone/>
            </a:pPr>
            <a:endParaRPr lang="en-US" dirty="0"/>
          </a:p>
        </p:txBody>
      </p:sp>
    </p:spTree>
    <p:extLst>
      <p:ext uri="{BB962C8B-B14F-4D97-AF65-F5344CB8AC3E}">
        <p14:creationId xmlns:p14="http://schemas.microsoft.com/office/powerpoint/2010/main" val="4269628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Employers May Not Do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Hire an applicant who does not provide the required information </a:t>
            </a:r>
          </a:p>
          <a:p>
            <a:r>
              <a:rPr lang="en-US" dirty="0" smtClean="0"/>
              <a:t>Enter into any contract or agreement that suppresses information, affects reporting or requires the employer to expunge information related to allegations or findings of sexual misconduct or abuse  </a:t>
            </a:r>
          </a:p>
          <a:p>
            <a:r>
              <a:rPr lang="en-US" dirty="0" smtClean="0"/>
              <a:t>Willfully fail to respond or refuse to provide information or records to other prospective employers  </a:t>
            </a:r>
          </a:p>
          <a:p>
            <a:r>
              <a:rPr lang="en-US" dirty="0" smtClean="0"/>
              <a:t>Assign an employee for work over the objection of a school entity (for independent contractors) </a:t>
            </a:r>
          </a:p>
          <a:p>
            <a:r>
              <a:rPr lang="en-US" dirty="0" smtClean="0"/>
              <a:t>Contract with an independent contractor who is found to have willfully violated Act 168 </a:t>
            </a:r>
            <a:endParaRPr lang="en-US" dirty="0"/>
          </a:p>
        </p:txBody>
      </p:sp>
    </p:spTree>
    <p:extLst>
      <p:ext uri="{BB962C8B-B14F-4D97-AF65-F5344CB8AC3E}">
        <p14:creationId xmlns:p14="http://schemas.microsoft.com/office/powerpoint/2010/main" val="308791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a:t>
            </a:r>
            <a:endParaRPr lang="en-US" dirty="0"/>
          </a:p>
        </p:txBody>
      </p:sp>
      <p:sp>
        <p:nvSpPr>
          <p:cNvPr id="3" name="Content Placeholder 2"/>
          <p:cNvSpPr>
            <a:spLocks noGrp="1"/>
          </p:cNvSpPr>
          <p:nvPr>
            <p:ph idx="1"/>
          </p:nvPr>
        </p:nvSpPr>
        <p:spPr/>
        <p:txBody>
          <a:bodyPr>
            <a:normAutofit lnSpcReduction="10000"/>
          </a:bodyPr>
          <a:lstStyle/>
          <a:p>
            <a:r>
              <a:rPr lang="en-US" dirty="0" smtClean="0"/>
              <a:t>Employment history review must be completed prior to initial hire or assignment unless all the requirements for provisional hiring are met </a:t>
            </a:r>
          </a:p>
          <a:p>
            <a:r>
              <a:rPr lang="en-US" dirty="0" smtClean="0"/>
              <a:t>Current and former employers must respond within </a:t>
            </a:r>
            <a:r>
              <a:rPr lang="en-US" b="1" dirty="0" smtClean="0"/>
              <a:t>20 calendar days </a:t>
            </a:r>
            <a:r>
              <a:rPr lang="en-US" dirty="0" smtClean="0"/>
              <a:t>of receiving the initial request for information and within </a:t>
            </a:r>
            <a:r>
              <a:rPr lang="en-US" b="1" dirty="0" smtClean="0"/>
              <a:t>60 calendar days </a:t>
            </a:r>
            <a:r>
              <a:rPr lang="en-US" dirty="0" smtClean="0"/>
              <a:t>of a request for additional information    </a:t>
            </a:r>
            <a:endParaRPr lang="en-US" dirty="0"/>
          </a:p>
        </p:txBody>
      </p:sp>
    </p:spTree>
    <p:extLst>
      <p:ext uri="{BB962C8B-B14F-4D97-AF65-F5344CB8AC3E}">
        <p14:creationId xmlns:p14="http://schemas.microsoft.com/office/powerpoint/2010/main" val="2837593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endParaRPr lang="en-US" dirty="0"/>
          </a:p>
        </p:txBody>
      </p:sp>
      <p:sp>
        <p:nvSpPr>
          <p:cNvPr id="3" name="Content Placeholder 2"/>
          <p:cNvSpPr>
            <a:spLocks noGrp="1"/>
          </p:cNvSpPr>
          <p:nvPr>
            <p:ph idx="1"/>
          </p:nvPr>
        </p:nvSpPr>
        <p:spPr/>
        <p:txBody>
          <a:bodyPr>
            <a:normAutofit/>
          </a:bodyPr>
          <a:lstStyle/>
          <a:p>
            <a:r>
              <a:rPr lang="en-US" dirty="0" smtClean="0"/>
              <a:t>Applicants and Employers must use the forms created by PDE</a:t>
            </a:r>
          </a:p>
          <a:p>
            <a:r>
              <a:rPr lang="en-US" dirty="0" smtClean="0"/>
              <a:t>A separate form is required for each employer </a:t>
            </a:r>
          </a:p>
          <a:p>
            <a:r>
              <a:rPr lang="en-US" dirty="0" smtClean="0"/>
              <a:t>Electronic transmission (fax, email, etc.) is acceptable (phone verification in lieu of the required forms is not permitted)  </a:t>
            </a:r>
          </a:p>
        </p:txBody>
      </p:sp>
    </p:spTree>
    <p:extLst>
      <p:ext uri="{BB962C8B-B14F-4D97-AF65-F5344CB8AC3E}">
        <p14:creationId xmlns:p14="http://schemas.microsoft.com/office/powerpoint/2010/main" val="3491218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Hiring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Provisional employment of applicants </a:t>
            </a:r>
            <a:r>
              <a:rPr lang="en-US" dirty="0" smtClean="0"/>
              <a:t>can </a:t>
            </a:r>
            <a:r>
              <a:rPr lang="en-US" dirty="0"/>
              <a:t>be made for up to 90 days of employment, </a:t>
            </a:r>
            <a:r>
              <a:rPr lang="en-US" dirty="0" smtClean="0"/>
              <a:t>if: </a:t>
            </a:r>
            <a:endParaRPr lang="en-US" dirty="0"/>
          </a:p>
          <a:p>
            <a:r>
              <a:rPr lang="en-US" dirty="0" smtClean="0"/>
              <a:t>Applicant completes all required forms and swears that he or she is not disqualified from employment  </a:t>
            </a:r>
          </a:p>
          <a:p>
            <a:r>
              <a:rPr lang="en-US" dirty="0" smtClean="0"/>
              <a:t>Administrator has no knowledge of information that would disqualify the applicant from employment </a:t>
            </a:r>
          </a:p>
          <a:p>
            <a:r>
              <a:rPr lang="en-US" dirty="0"/>
              <a:t>A</a:t>
            </a:r>
            <a:r>
              <a:rPr lang="en-US" dirty="0" smtClean="0"/>
              <a:t>pplicant is not permitted to work alone with children and is required to work in the immediate vicinity of a permanent employee </a:t>
            </a:r>
          </a:p>
          <a:p>
            <a:endParaRPr lang="en-US" dirty="0" smtClean="0"/>
          </a:p>
        </p:txBody>
      </p:sp>
    </p:spTree>
    <p:extLst>
      <p:ext uri="{BB962C8B-B14F-4D97-AF65-F5344CB8AC3E}">
        <p14:creationId xmlns:p14="http://schemas.microsoft.com/office/powerpoint/2010/main" val="3815758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cs typeface="Calibri" pitchFamily="34" charset="0"/>
              </a:rPr>
              <a:t>MANDATORY REPORTING FOR CHIEF SCHOOL ADMINISTRATORS</a:t>
            </a:r>
            <a:r>
              <a:rPr lang="en-US" dirty="0" smtClean="0">
                <a:latin typeface="+mn-lt"/>
              </a:rPr>
              <a:t> </a:t>
            </a:r>
            <a:endParaRPr lang="en-US" dirty="0">
              <a:latin typeface="+mn-lt"/>
            </a:endParaRPr>
          </a:p>
        </p:txBody>
      </p:sp>
      <p:sp>
        <p:nvSpPr>
          <p:cNvPr id="3" name="Content Placeholder 2"/>
          <p:cNvSpPr>
            <a:spLocks noGrp="1"/>
          </p:cNvSpPr>
          <p:nvPr>
            <p:ph idx="1"/>
          </p:nvPr>
        </p:nvSpPr>
        <p:spPr/>
        <p:txBody>
          <a:bodyPr>
            <a:normAutofit/>
          </a:bodyPr>
          <a:lstStyle/>
          <a:p>
            <a:pPr marL="0" indent="0">
              <a:buNone/>
            </a:pPr>
            <a:r>
              <a:rPr lang="en-US" sz="1600" b="1" dirty="0"/>
              <a:t>(</a:t>
            </a:r>
            <a:r>
              <a:rPr lang="en-US" sz="1600" b="1" dirty="0">
                <a:cs typeface="Calibri" pitchFamily="34" charset="0"/>
              </a:rPr>
              <a:t>1) Any educator who has been provided with notice of intent to dismiss or remove for cause, notice of nonrenewal for cause, notice of removal from eligibility lists for cause or notice of a determination not to reemploy for cause. </a:t>
            </a:r>
          </a:p>
          <a:p>
            <a:pPr marL="0" indent="0">
              <a:buNone/>
            </a:pPr>
            <a:r>
              <a:rPr lang="en-US" sz="1600" b="1" dirty="0">
                <a:cs typeface="Calibri" pitchFamily="34" charset="0"/>
              </a:rPr>
              <a:t>(2) Any educator who has been arrested,  indicted or convicted for a misdemeanor or felony. </a:t>
            </a:r>
          </a:p>
          <a:p>
            <a:pPr marL="0" indent="0">
              <a:buNone/>
            </a:pPr>
            <a:r>
              <a:rPr lang="en-US" sz="1600" b="1" dirty="0">
                <a:cs typeface="Calibri" pitchFamily="34" charset="0"/>
              </a:rPr>
              <a:t>(3)  Any educator against whom allegations have been made that the educator has:</a:t>
            </a:r>
          </a:p>
          <a:p>
            <a:pPr marL="0" indent="0">
              <a:buNone/>
            </a:pPr>
            <a:r>
              <a:rPr lang="en-US" sz="1600" b="1" dirty="0">
                <a:cs typeface="Calibri" pitchFamily="34" charset="0"/>
              </a:rPr>
              <a:t>	(i)  committed sexual abuse or exploitation involving a child or student; or</a:t>
            </a:r>
          </a:p>
          <a:p>
            <a:pPr marL="0" indent="0">
              <a:buNone/>
            </a:pPr>
            <a:r>
              <a:rPr lang="en-US" sz="1600" b="1" dirty="0">
                <a:cs typeface="Calibri" pitchFamily="34" charset="0"/>
              </a:rPr>
              <a:t>	(ii)  engaged in sexual misconduct with a child or student.</a:t>
            </a:r>
          </a:p>
          <a:p>
            <a:pPr marL="0" indent="0">
              <a:buNone/>
            </a:pPr>
            <a:r>
              <a:rPr lang="en-US" sz="1600" b="1" dirty="0">
                <a:cs typeface="Calibri" pitchFamily="34" charset="0"/>
              </a:rPr>
              <a:t>(3.1)  Information which constitutes reasonable cause to suspect that an educator has caused physical injury to a child or student as a result of negligence or malice. </a:t>
            </a:r>
          </a:p>
          <a:p>
            <a:pPr marL="0" indent="0">
              <a:buNone/>
            </a:pPr>
            <a:r>
              <a:rPr lang="en-US" sz="1600" b="1" dirty="0">
                <a:cs typeface="Calibri" pitchFamily="34" charset="0"/>
              </a:rPr>
              <a:t>(4)  Any educator who has resigned, retired or otherwise separated from employment after a school entity has received information of alleged misconduct under this act. </a:t>
            </a:r>
          </a:p>
          <a:p>
            <a:pPr marL="0" indent="0">
              <a:buNone/>
            </a:pPr>
            <a:r>
              <a:rPr lang="en-US" sz="1600" b="1" dirty="0">
                <a:cs typeface="Calibri" pitchFamily="34" charset="0"/>
              </a:rPr>
              <a:t>(5)  Any educator who is the subject of a report filed by the school entity under the reporting requirements of 23 Pa.C.S. Ch. 63 (relating to child protective services). </a:t>
            </a:r>
          </a:p>
          <a:p>
            <a:pPr marL="0" indent="0">
              <a:buNone/>
            </a:pPr>
            <a:r>
              <a:rPr lang="en-US" sz="1600" b="1" dirty="0">
                <a:cs typeface="Calibri" pitchFamily="34" charset="0"/>
              </a:rPr>
              <a:t>(6)  Any educator who the school entity knows to have been named as the perpetrator of an indicated or founded report of child abuse or named as an individual responsible for injury or abuse in an indicated or founded report for a school employe under 23 Pa.C.S. Ch. 63</a:t>
            </a:r>
            <a:r>
              <a:rPr lang="en-US" sz="1600" b="1" dirty="0" smtClean="0">
                <a:cs typeface="Calibri" pitchFamily="34" charset="0"/>
              </a:rPr>
              <a:t>. </a:t>
            </a:r>
            <a:endParaRPr lang="en-US" sz="1600" b="1" dirty="0">
              <a:cs typeface="Calibri" pitchFamily="34" charset="0"/>
            </a:endParaRPr>
          </a:p>
        </p:txBody>
      </p:sp>
    </p:spTree>
    <p:extLst>
      <p:ext uri="{BB962C8B-B14F-4D97-AF65-F5344CB8AC3E}">
        <p14:creationId xmlns:p14="http://schemas.microsoft.com/office/powerpoint/2010/main" val="95393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Act 168</a:t>
            </a:r>
            <a:r>
              <a:rPr lang="en-US" dirty="0" smtClean="0"/>
              <a:t>: employers, school entities, school administrators and independent contractors are immune </a:t>
            </a:r>
            <a:r>
              <a:rPr lang="en-US" dirty="0"/>
              <a:t>from criminal liability under the </a:t>
            </a:r>
            <a:r>
              <a:rPr lang="en-US" dirty="0" smtClean="0"/>
              <a:t>CPSL and the </a:t>
            </a:r>
            <a:r>
              <a:rPr lang="en-US" dirty="0"/>
              <a:t>Educator Discipline </a:t>
            </a:r>
            <a:r>
              <a:rPr lang="en-US" dirty="0" smtClean="0"/>
              <a:t>Act </a:t>
            </a:r>
            <a:r>
              <a:rPr lang="en-US" dirty="0"/>
              <a:t>and from civil </a:t>
            </a:r>
            <a:r>
              <a:rPr lang="en-US" dirty="0" smtClean="0"/>
              <a:t>liability unless information or records disclosed were knowingly false </a:t>
            </a:r>
            <a:endParaRPr lang="en-US" dirty="0"/>
          </a:p>
          <a:p>
            <a:r>
              <a:rPr lang="en-US" b="1" dirty="0" smtClean="0"/>
              <a:t>Educator Discipline Act</a:t>
            </a:r>
            <a:r>
              <a:rPr lang="en-US" dirty="0" smtClean="0"/>
              <a:t>: school entities are immune from civil liability for filing a complaint or a report and for providing information regarding the professional conduct of a former or current employee to a prospective employer unless information provided is knowingly false </a:t>
            </a:r>
            <a:endParaRPr lang="en-US" dirty="0"/>
          </a:p>
        </p:txBody>
      </p:sp>
    </p:spTree>
    <p:extLst>
      <p:ext uri="{BB962C8B-B14F-4D97-AF65-F5344CB8AC3E}">
        <p14:creationId xmlns:p14="http://schemas.microsoft.com/office/powerpoint/2010/main" val="2100790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800" dirty="0"/>
              <a:t>This presentation is intended for informational purposes only and is not intended to provide legal advice.  Agency personnel should consult with their counsel concerning all applicable laws and regulations including, without limitation, the matters discussed in this presentation.</a:t>
            </a:r>
          </a:p>
          <a:p>
            <a:endParaRPr lang="en-US" dirty="0"/>
          </a:p>
        </p:txBody>
      </p:sp>
    </p:spTree>
    <p:extLst>
      <p:ext uri="{BB962C8B-B14F-4D97-AF65-F5344CB8AC3E}">
        <p14:creationId xmlns:p14="http://schemas.microsoft.com/office/powerpoint/2010/main" val="293327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 </a:t>
            </a:r>
            <a:endParaRPr lang="en-US" dirty="0"/>
          </a:p>
        </p:txBody>
      </p:sp>
      <p:sp>
        <p:nvSpPr>
          <p:cNvPr id="3" name="Content Placeholder 2"/>
          <p:cNvSpPr>
            <a:spLocks noGrp="1"/>
          </p:cNvSpPr>
          <p:nvPr>
            <p:ph idx="1"/>
          </p:nvPr>
        </p:nvSpPr>
        <p:spPr/>
        <p:txBody>
          <a:bodyPr>
            <a:normAutofit/>
          </a:bodyPr>
          <a:lstStyle/>
          <a:p>
            <a:r>
              <a:rPr lang="en-US" dirty="0" smtClean="0"/>
              <a:t>Applicants who provide false information or willfully fail to disclose information are subject to employment action, professional discipline and/or criminal and civil penalties</a:t>
            </a:r>
          </a:p>
          <a:p>
            <a:r>
              <a:rPr lang="en-US" dirty="0" smtClean="0"/>
              <a:t>Employers, school entities, administrators and contractors who willfully fail to respond or to provide information are subject to civil penalties and/or professional discipline </a:t>
            </a:r>
          </a:p>
        </p:txBody>
      </p:sp>
    </p:spTree>
    <p:extLst>
      <p:ext uri="{BB962C8B-B14F-4D97-AF65-F5344CB8AC3E}">
        <p14:creationId xmlns:p14="http://schemas.microsoft.com/office/powerpoint/2010/main" val="2784764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normAutofit/>
          </a:bodyPr>
          <a:lstStyle/>
          <a:p>
            <a:r>
              <a:rPr lang="en-US" dirty="0" smtClean="0"/>
              <a:t>School entity: Any public school, including a charter school or cyber charter school, private school, nonpublic school, IU or AVTS </a:t>
            </a:r>
          </a:p>
          <a:p>
            <a:r>
              <a:rPr lang="en-US" dirty="0" smtClean="0"/>
              <a:t>Direct contact with Children: </a:t>
            </a:r>
            <a:r>
              <a:rPr lang="en-US" dirty="0"/>
              <a:t>The </a:t>
            </a:r>
            <a:r>
              <a:rPr lang="en-US" i="1" dirty="0"/>
              <a:t>possibility</a:t>
            </a:r>
            <a:r>
              <a:rPr lang="en-US" dirty="0"/>
              <a:t> of care, supervision, guidance or control of children or routine interaction with </a:t>
            </a:r>
            <a:r>
              <a:rPr lang="en-US" dirty="0" smtClean="0"/>
              <a:t>children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60818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a:xfrm>
            <a:off x="533400" y="1371600"/>
            <a:ext cx="8153400" cy="4754563"/>
          </a:xfrm>
        </p:spPr>
        <p:txBody>
          <a:bodyPr>
            <a:noAutofit/>
          </a:bodyPr>
          <a:lstStyle/>
          <a:p>
            <a:pPr marL="0" indent="0">
              <a:spcBef>
                <a:spcPts val="0"/>
              </a:spcBef>
              <a:buFontTx/>
              <a:buNone/>
              <a:defRPr/>
            </a:pPr>
            <a:r>
              <a:rPr lang="en-US" sz="1900" dirty="0">
                <a:latin typeface="Calibri" pitchFamily="34" charset="0"/>
                <a:cs typeface="Calibri" pitchFamily="34" charset="0"/>
              </a:rPr>
              <a:t>“</a:t>
            </a:r>
            <a:r>
              <a:rPr lang="en-US" sz="1900" b="1" dirty="0">
                <a:latin typeface="Calibri" pitchFamily="34" charset="0"/>
                <a:cs typeface="Calibri" pitchFamily="34" charset="0"/>
              </a:rPr>
              <a:t>Sexual misconduct</a:t>
            </a:r>
            <a:r>
              <a:rPr lang="en-US" sz="1900" dirty="0">
                <a:latin typeface="Calibri" pitchFamily="34" charset="0"/>
                <a:cs typeface="Calibri" pitchFamily="34" charset="0"/>
              </a:rPr>
              <a:t>” shall mean any act, including but not limited to any verbal, non-verbal, written or electronic communication or physical activity, directed towards or with a child or a student regardless of the age of the child or student that is designed to establish a romantic or sexual relationship with the child or student.  Such prohibited acts include but are not limited to:</a:t>
            </a:r>
          </a:p>
          <a:p>
            <a:pPr marL="0" indent="0">
              <a:spcBef>
                <a:spcPts val="0"/>
              </a:spcBef>
              <a:buFontTx/>
              <a:buNone/>
              <a:defRPr/>
            </a:pPr>
            <a:r>
              <a:rPr lang="en-US" sz="1900" dirty="0">
                <a:latin typeface="Calibri" pitchFamily="34" charset="0"/>
                <a:cs typeface="Calibri" pitchFamily="34" charset="0"/>
              </a:rPr>
              <a:t>(1) sexual or romantic invitations;</a:t>
            </a:r>
          </a:p>
          <a:p>
            <a:pPr marL="0" indent="0">
              <a:spcBef>
                <a:spcPts val="0"/>
              </a:spcBef>
              <a:buFontTx/>
              <a:buNone/>
              <a:defRPr/>
            </a:pPr>
            <a:r>
              <a:rPr lang="en-US" sz="1900" dirty="0">
                <a:latin typeface="Calibri" pitchFamily="34" charset="0"/>
                <a:cs typeface="Calibri" pitchFamily="34" charset="0"/>
              </a:rPr>
              <a:t>(2) dating or soliciting dates;</a:t>
            </a:r>
          </a:p>
          <a:p>
            <a:pPr marL="0" indent="0">
              <a:spcBef>
                <a:spcPts val="0"/>
              </a:spcBef>
              <a:buFontTx/>
              <a:buNone/>
              <a:defRPr/>
            </a:pPr>
            <a:r>
              <a:rPr lang="en-US" sz="1900" dirty="0">
                <a:latin typeface="Calibri" pitchFamily="34" charset="0"/>
                <a:cs typeface="Calibri" pitchFamily="34" charset="0"/>
              </a:rPr>
              <a:t>(3) engaging in sexualized or romantic dialogue;</a:t>
            </a:r>
          </a:p>
          <a:p>
            <a:pPr marL="0" indent="0">
              <a:spcBef>
                <a:spcPts val="0"/>
              </a:spcBef>
              <a:buFontTx/>
              <a:buNone/>
              <a:defRPr/>
            </a:pPr>
            <a:r>
              <a:rPr lang="en-US" sz="1900" dirty="0">
                <a:latin typeface="Calibri" pitchFamily="34" charset="0"/>
                <a:cs typeface="Calibri" pitchFamily="34" charset="0"/>
              </a:rPr>
              <a:t>(4) making sexually suggestive comments;</a:t>
            </a:r>
          </a:p>
          <a:p>
            <a:pPr marL="0" indent="0">
              <a:spcBef>
                <a:spcPts val="0"/>
              </a:spcBef>
              <a:buFontTx/>
              <a:buNone/>
              <a:defRPr/>
            </a:pPr>
            <a:r>
              <a:rPr lang="en-US" sz="1900" dirty="0">
                <a:latin typeface="Calibri" pitchFamily="34" charset="0"/>
                <a:cs typeface="Calibri" pitchFamily="34" charset="0"/>
              </a:rPr>
              <a:t>(5) self-disclosure or physical exposure of a sexual, romantic or erotic nature; or</a:t>
            </a:r>
          </a:p>
          <a:p>
            <a:pPr marL="0" indent="0">
              <a:spcBef>
                <a:spcPts val="0"/>
              </a:spcBef>
              <a:buFontTx/>
              <a:buNone/>
              <a:defRPr/>
            </a:pPr>
            <a:r>
              <a:rPr lang="en-US" sz="1900" dirty="0">
                <a:latin typeface="Calibri" pitchFamily="34" charset="0"/>
                <a:cs typeface="Calibri" pitchFamily="34" charset="0"/>
              </a:rPr>
              <a:t>(6) any sexual, indecent, romantic or erotic contact with the child or student. </a:t>
            </a:r>
          </a:p>
          <a:p>
            <a:pPr marL="0" indent="0">
              <a:spcBef>
                <a:spcPts val="0"/>
              </a:spcBef>
              <a:buFontTx/>
              <a:buNone/>
              <a:defRPr/>
            </a:pPr>
            <a:endParaRPr lang="en-US" sz="1900" dirty="0" smtClean="0">
              <a:latin typeface="Calibri" pitchFamily="34" charset="0"/>
              <a:cs typeface="Calibri" pitchFamily="34" charset="0"/>
            </a:endParaRPr>
          </a:p>
          <a:p>
            <a:pPr marL="0" indent="0">
              <a:spcBef>
                <a:spcPts val="0"/>
              </a:spcBef>
              <a:buFontTx/>
              <a:buNone/>
              <a:defRPr/>
            </a:pPr>
            <a:r>
              <a:rPr lang="en-US" sz="1900" b="1" dirty="0" smtClean="0">
                <a:latin typeface="Calibri" pitchFamily="34" charset="0"/>
                <a:cs typeface="Calibri" pitchFamily="34" charset="0"/>
              </a:rPr>
              <a:t>A child or student may NOT consent to sexual misconduct regardless of the age of the child or student </a:t>
            </a:r>
            <a:endParaRPr lang="en-US" sz="1900" b="1" dirty="0">
              <a:latin typeface="Calibri" pitchFamily="34" charset="0"/>
              <a:cs typeface="Calibri" pitchFamily="34" charset="0"/>
            </a:endParaRPr>
          </a:p>
          <a:p>
            <a:pPr marL="0" indent="0">
              <a:buNone/>
            </a:pPr>
            <a:endParaRPr lang="en-US" sz="2400" dirty="0"/>
          </a:p>
        </p:txBody>
      </p:sp>
    </p:spTree>
    <p:extLst>
      <p:ext uri="{BB962C8B-B14F-4D97-AF65-F5344CB8AC3E}">
        <p14:creationId xmlns:p14="http://schemas.microsoft.com/office/powerpoint/2010/main" val="3026328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MISCONDUCT-RED FLAGS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Adult Behavior-</a:t>
            </a:r>
          </a:p>
          <a:p>
            <a:pPr marL="0" indent="0">
              <a:buNone/>
            </a:pPr>
            <a:r>
              <a:rPr lang="en-US" dirty="0"/>
              <a:t>-Singling student out for special attention  </a:t>
            </a:r>
          </a:p>
          <a:p>
            <a:pPr marL="0" indent="0">
              <a:buNone/>
            </a:pPr>
            <a:r>
              <a:rPr lang="en-US" dirty="0"/>
              <a:t>-Compliments on appearance </a:t>
            </a:r>
          </a:p>
          <a:p>
            <a:pPr marL="0" indent="0">
              <a:buNone/>
            </a:pPr>
            <a:r>
              <a:rPr lang="en-US" dirty="0"/>
              <a:t>-Giving/Soliciting Gifts</a:t>
            </a:r>
          </a:p>
          <a:p>
            <a:pPr marL="0" indent="0">
              <a:buNone/>
            </a:pPr>
            <a:r>
              <a:rPr lang="en-US" dirty="0"/>
              <a:t>-Non-sexual touching </a:t>
            </a:r>
          </a:p>
          <a:p>
            <a:pPr marL="0" indent="0">
              <a:buNone/>
            </a:pPr>
            <a:r>
              <a:rPr lang="en-US" dirty="0"/>
              <a:t>-Time alone with student/private spaces</a:t>
            </a:r>
          </a:p>
          <a:p>
            <a:pPr marL="0" indent="0">
              <a:buNone/>
            </a:pPr>
            <a:r>
              <a:rPr lang="en-US" dirty="0"/>
              <a:t>-Sharing personal information with student </a:t>
            </a:r>
          </a:p>
          <a:p>
            <a:pPr marL="0" indent="0">
              <a:buNone/>
            </a:pPr>
            <a:r>
              <a:rPr lang="en-US" dirty="0"/>
              <a:t>-Flirtatious behavior </a:t>
            </a:r>
          </a:p>
          <a:p>
            <a:pPr marL="0" indent="0">
              <a:buNone/>
            </a:pPr>
            <a:r>
              <a:rPr lang="en-US" dirty="0"/>
              <a:t>-Personal electronic communications </a:t>
            </a:r>
          </a:p>
          <a:p>
            <a:pPr marL="0" indent="0">
              <a:buNone/>
            </a:pPr>
            <a:endParaRPr lang="en-US" dirty="0"/>
          </a:p>
        </p:txBody>
      </p:sp>
    </p:spTree>
    <p:extLst>
      <p:ext uri="{BB962C8B-B14F-4D97-AF65-F5344CB8AC3E}">
        <p14:creationId xmlns:p14="http://schemas.microsoft.com/office/powerpoint/2010/main" val="1489675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MISCONDUCT-RED FLAGS</a:t>
            </a:r>
            <a:endParaRPr lang="en-US" dirty="0"/>
          </a:p>
        </p:txBody>
      </p:sp>
      <p:sp>
        <p:nvSpPr>
          <p:cNvPr id="3" name="Content Placeholder 2"/>
          <p:cNvSpPr>
            <a:spLocks noGrp="1"/>
          </p:cNvSpPr>
          <p:nvPr>
            <p:ph idx="1"/>
          </p:nvPr>
        </p:nvSpPr>
        <p:spPr/>
        <p:txBody>
          <a:bodyPr/>
          <a:lstStyle/>
          <a:p>
            <a:r>
              <a:rPr lang="en-US" dirty="0"/>
              <a:t>Changes in student behavior-</a:t>
            </a:r>
          </a:p>
          <a:p>
            <a:pPr marL="0" indent="0">
              <a:buNone/>
            </a:pPr>
            <a:r>
              <a:rPr lang="en-US" dirty="0"/>
              <a:t>-Inappropriate sexual behavior </a:t>
            </a:r>
          </a:p>
          <a:p>
            <a:pPr marL="0" indent="0">
              <a:buNone/>
            </a:pPr>
            <a:r>
              <a:rPr lang="en-US" dirty="0"/>
              <a:t>-Late arrivals to class </a:t>
            </a:r>
          </a:p>
          <a:p>
            <a:pPr marL="0" indent="0">
              <a:buNone/>
            </a:pPr>
            <a:r>
              <a:rPr lang="en-US" dirty="0"/>
              <a:t>-Changes in Personality </a:t>
            </a:r>
          </a:p>
          <a:p>
            <a:pPr marL="0" indent="0">
              <a:buNone/>
            </a:pPr>
            <a:r>
              <a:rPr lang="en-US" dirty="0"/>
              <a:t>-Increased time with one adult </a:t>
            </a:r>
          </a:p>
          <a:p>
            <a:r>
              <a:rPr lang="en-US" dirty="0"/>
              <a:t>Rumors about student and a teacher </a:t>
            </a:r>
          </a:p>
          <a:p>
            <a:pPr marL="0" indent="0">
              <a:buNone/>
            </a:pPr>
            <a:endParaRPr lang="en-US" dirty="0"/>
          </a:p>
        </p:txBody>
      </p:sp>
    </p:spTree>
    <p:extLst>
      <p:ext uri="{BB962C8B-B14F-4D97-AF65-F5344CB8AC3E}">
        <p14:creationId xmlns:p14="http://schemas.microsoft.com/office/powerpoint/2010/main" val="189787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  </a:t>
            </a:r>
            <a:endParaRPr lang="en-US" dirty="0"/>
          </a:p>
        </p:txBody>
      </p:sp>
      <p:sp>
        <p:nvSpPr>
          <p:cNvPr id="3" name="Content Placeholder 2"/>
          <p:cNvSpPr>
            <a:spLocks noGrp="1"/>
          </p:cNvSpPr>
          <p:nvPr>
            <p:ph idx="1"/>
          </p:nvPr>
        </p:nvSpPr>
        <p:spPr/>
        <p:txBody>
          <a:bodyPr/>
          <a:lstStyle/>
          <a:p>
            <a:r>
              <a:rPr lang="en-US" dirty="0" smtClean="0"/>
              <a:t>Abuse: Conduct that falls under the purview and reporting requirements of the Child Protective Services Law (CPSL) and is directed toward a child or a student, regardless of the age of the child or student </a:t>
            </a:r>
            <a:endParaRPr lang="en-US" dirty="0"/>
          </a:p>
        </p:txBody>
      </p:sp>
    </p:spTree>
    <p:extLst>
      <p:ext uri="{BB962C8B-B14F-4D97-AF65-F5344CB8AC3E}">
        <p14:creationId xmlns:p14="http://schemas.microsoft.com/office/powerpoint/2010/main" val="3147051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Needs an Employment History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positions for employment at school entities and independent contractors of school entities involving direct contact with children after December 22, 2014 </a:t>
            </a:r>
          </a:p>
          <a:p>
            <a:r>
              <a:rPr lang="en-US" dirty="0" smtClean="0"/>
              <a:t>Employer determines whether position involves the possibility of care, supervision, guidance or control of children or routine interaction with children</a:t>
            </a:r>
            <a:r>
              <a:rPr lang="en-US" dirty="0"/>
              <a:t> </a:t>
            </a:r>
            <a:r>
              <a:rPr lang="en-US" dirty="0" smtClean="0"/>
              <a:t> </a:t>
            </a:r>
          </a:p>
          <a:p>
            <a:r>
              <a:rPr lang="en-US" dirty="0" smtClean="0"/>
              <a:t>Consider whether contact is regular, on-going and integral to day to day responsibilities </a:t>
            </a:r>
          </a:p>
          <a:p>
            <a:r>
              <a:rPr lang="en-US" dirty="0" smtClean="0"/>
              <a:t>Student safety is paramount   </a:t>
            </a:r>
          </a:p>
          <a:p>
            <a:pPr marL="0" indent="0">
              <a:buNone/>
            </a:pPr>
            <a:endParaRPr lang="en-US" dirty="0"/>
          </a:p>
        </p:txBody>
      </p:sp>
    </p:spTree>
    <p:extLst>
      <p:ext uri="{BB962C8B-B14F-4D97-AF65-F5344CB8AC3E}">
        <p14:creationId xmlns:p14="http://schemas.microsoft.com/office/powerpoint/2010/main" val="3510147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Doesn’t Need an Employment History Review?</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Applicants for positions that do not involve direct contact with children </a:t>
            </a:r>
          </a:p>
          <a:p>
            <a:r>
              <a:rPr lang="en-US" sz="3400" dirty="0" smtClean="0"/>
              <a:t>Employees hired before December 22, 2014 who remain employed by the same entity in the same position </a:t>
            </a:r>
            <a:r>
              <a:rPr lang="en-US" sz="3400" b="1" dirty="0" smtClean="0"/>
              <a:t>EXCEPT</a:t>
            </a:r>
            <a:r>
              <a:rPr lang="en-US" sz="3400" dirty="0" smtClean="0"/>
              <a:t> existing employees of independent contractors (including entities providing substitute staffing services) who have not undergone an employment history review</a:t>
            </a:r>
            <a:r>
              <a:rPr lang="en-US" sz="3400" b="1" dirty="0" smtClean="0"/>
              <a:t> </a:t>
            </a:r>
            <a:r>
              <a:rPr lang="en-US" sz="3400" dirty="0" smtClean="0"/>
              <a:t>must participate in the review prior to assignment at a new school entity    </a:t>
            </a:r>
          </a:p>
          <a:p>
            <a:r>
              <a:rPr lang="en-US" sz="3400" dirty="0" smtClean="0"/>
              <a:t>Employees who have undergone the employment history review and who are transferring to a school within the same district, diocese or other organization  </a:t>
            </a:r>
          </a:p>
          <a:p>
            <a:r>
              <a:rPr lang="en-US" sz="3400" dirty="0" smtClean="0"/>
              <a:t>Volunteers </a:t>
            </a:r>
          </a:p>
          <a:p>
            <a:r>
              <a:rPr lang="en-US" sz="3400" dirty="0" smtClean="0"/>
              <a:t>Student Teachers </a:t>
            </a:r>
          </a:p>
          <a:p>
            <a:pPr marL="0" indent="0">
              <a:buNone/>
            </a:pPr>
            <a:endParaRPr lang="en-US" sz="28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64712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1182</Words>
  <Application>Microsoft Office PowerPoint</Application>
  <PresentationFormat>On-screen Show (4:3)</PresentationFormat>
  <Paragraphs>110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ACT 168 UPDATE </vt:lpstr>
      <vt:lpstr>PowerPoint Presentation</vt:lpstr>
      <vt:lpstr>Definitions </vt:lpstr>
      <vt:lpstr>Definitions  </vt:lpstr>
      <vt:lpstr>SEXUAL MISCONDUCT-RED FLAGS</vt:lpstr>
      <vt:lpstr>SEXUAL MISCONDUCT-RED FLAGS</vt:lpstr>
      <vt:lpstr>Definitions Continued  </vt:lpstr>
      <vt:lpstr>Who Needs an Employment History Review?</vt:lpstr>
      <vt:lpstr>Who Doesn’t Need an Employment History Review?</vt:lpstr>
      <vt:lpstr>Substitutes </vt:lpstr>
      <vt:lpstr>What Applicants Must Do </vt:lpstr>
      <vt:lpstr>What Employers Must Do </vt:lpstr>
      <vt:lpstr>What Employers May Do </vt:lpstr>
      <vt:lpstr>What Employers May Not Do </vt:lpstr>
      <vt:lpstr>When </vt:lpstr>
      <vt:lpstr>How </vt:lpstr>
      <vt:lpstr>Provisional Hiring </vt:lpstr>
      <vt:lpstr>MANDATORY REPORTING FOR CHIEF SCHOOL ADMINISTRATORS </vt:lpstr>
      <vt:lpstr>Immunity</vt:lpstr>
      <vt:lpstr>Violations </vt:lpstr>
    </vt:vector>
  </TitlesOfParts>
  <Company>PA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168 UPDATE</dc:title>
  <dc:creator>Crosby, Shane</dc:creator>
  <cp:lastModifiedBy>Castillo, Sarah</cp:lastModifiedBy>
  <cp:revision>195</cp:revision>
  <cp:lastPrinted>2015-04-29T13:07:02Z</cp:lastPrinted>
  <dcterms:created xsi:type="dcterms:W3CDTF">2015-04-17T12:53:42Z</dcterms:created>
  <dcterms:modified xsi:type="dcterms:W3CDTF">2015-05-06T19:04:28Z</dcterms:modified>
</cp:coreProperties>
</file>